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6" r:id="rId3"/>
    <p:sldId id="259" r:id="rId4"/>
    <p:sldId id="257" r:id="rId5"/>
    <p:sldId id="263" r:id="rId6"/>
    <p:sldId id="260" r:id="rId7"/>
    <p:sldId id="262" r:id="rId8"/>
    <p:sldId id="264" r:id="rId9"/>
    <p:sldId id="265" r:id="rId10"/>
    <p:sldId id="261" r:id="rId11"/>
    <p:sldId id="267" r:id="rId12"/>
    <p:sldId id="270" r:id="rId13"/>
    <p:sldId id="268" r:id="rId14"/>
    <p:sldId id="269" r:id="rId15"/>
    <p:sldId id="271"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2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36D69C1-F112-410D-9504-9ED6D8E0A089}" type="datetimeFigureOut">
              <a:rPr lang="ru-RU" smtClean="0"/>
              <a:t>13.01.2017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3157831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36D69C1-F112-410D-9504-9ED6D8E0A089}" type="datetimeFigureOut">
              <a:rPr lang="ru-RU" smtClean="0"/>
              <a:t>13.01.2017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264089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36D69C1-F112-410D-9504-9ED6D8E0A089}" type="datetimeFigureOut">
              <a:rPr lang="ru-RU" smtClean="0"/>
              <a:t>13.01.2017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3641985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36D69C1-F112-410D-9504-9ED6D8E0A089}" type="datetimeFigureOut">
              <a:rPr lang="ru-RU" smtClean="0"/>
              <a:t>13.01.2017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1426077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36D69C1-F112-410D-9504-9ED6D8E0A089}" type="datetimeFigureOut">
              <a:rPr lang="ru-RU" smtClean="0"/>
              <a:t>13.01.2017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707717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36D69C1-F112-410D-9504-9ED6D8E0A089}" type="datetimeFigureOut">
              <a:rPr lang="ru-RU" smtClean="0"/>
              <a:t>13.01.2017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3695110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6D69C1-F112-410D-9504-9ED6D8E0A089}" type="datetimeFigureOut">
              <a:rPr lang="ru-RU" smtClean="0"/>
              <a:t>13.01.2017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169912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36D69C1-F112-410D-9504-9ED6D8E0A089}" type="datetimeFigureOut">
              <a:rPr lang="ru-RU" smtClean="0"/>
              <a:t>13.01.2017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6318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36D69C1-F112-410D-9504-9ED6D8E0A089}" type="datetimeFigureOut">
              <a:rPr lang="ru-RU" smtClean="0"/>
              <a:t>13.01.2017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2705335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36D69C1-F112-410D-9504-9ED6D8E0A089}" type="datetimeFigureOut">
              <a:rPr lang="ru-RU" smtClean="0"/>
              <a:t>13.01.2017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3798590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36D69C1-F112-410D-9504-9ED6D8E0A089}" type="datetimeFigureOut">
              <a:rPr lang="ru-RU" smtClean="0"/>
              <a:t>13.01.2017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C29A51-E6AE-4197-AF07-CFDA7DF6194B}" type="slidenum">
              <a:rPr lang="ru-RU" smtClean="0"/>
              <a:t>‹#›</a:t>
            </a:fld>
            <a:endParaRPr lang="ru-RU"/>
          </a:p>
        </p:txBody>
      </p:sp>
    </p:spTree>
    <p:extLst>
      <p:ext uri="{BB962C8B-B14F-4D97-AF65-F5344CB8AC3E}">
        <p14:creationId xmlns:p14="http://schemas.microsoft.com/office/powerpoint/2010/main" val="1135032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6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6D69C1-F112-410D-9504-9ED6D8E0A089}" type="datetimeFigureOut">
              <a:rPr lang="ru-RU" smtClean="0"/>
              <a:t>13.01.2017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29A51-E6AE-4197-AF07-CFDA7DF6194B}" type="slidenum">
              <a:rPr lang="ru-RU" smtClean="0"/>
              <a:t>‹#›</a:t>
            </a:fld>
            <a:endParaRPr lang="ru-RU"/>
          </a:p>
        </p:txBody>
      </p:sp>
    </p:spTree>
    <p:extLst>
      <p:ext uri="{BB962C8B-B14F-4D97-AF65-F5344CB8AC3E}">
        <p14:creationId xmlns:p14="http://schemas.microsoft.com/office/powerpoint/2010/main" val="2444969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13552" y="459533"/>
            <a:ext cx="9749928" cy="6128554"/>
          </a:xfrm>
        </p:spPr>
        <p:txBody>
          <a:bodyPr/>
          <a:lstStyle/>
          <a:p>
            <a:pPr marL="0" indent="0" algn="ctr">
              <a:buNone/>
            </a:pPr>
            <a:r>
              <a:rPr lang="ru-RU" sz="4000" dirty="0">
                <a:solidFill>
                  <a:srgbClr val="00B0F0"/>
                </a:solidFill>
              </a:rPr>
              <a:t>Презентация к уроку русского языка в 9 классе на тему: «Сложноподчинённые предложения с </a:t>
            </a:r>
            <a:r>
              <a:rPr lang="ru-RU" sz="4000" dirty="0" smtClean="0">
                <a:solidFill>
                  <a:srgbClr val="00B0F0"/>
                </a:solidFill>
              </a:rPr>
              <a:t>придаточным сравнения»</a:t>
            </a:r>
          </a:p>
          <a:p>
            <a:pPr marL="0" indent="0" algn="ctr">
              <a:buNone/>
            </a:pPr>
            <a:endParaRPr lang="ru-RU" sz="4000" dirty="0" smtClean="0">
              <a:solidFill>
                <a:srgbClr val="00B0F0"/>
              </a:solidFill>
            </a:endParaRPr>
          </a:p>
          <a:p>
            <a:pPr marL="0" indent="0" algn="ctr">
              <a:buNone/>
            </a:pPr>
            <a:endParaRPr lang="ru-RU" sz="4000" dirty="0">
              <a:solidFill>
                <a:srgbClr val="00B0F0"/>
              </a:solidFill>
            </a:endParaRPr>
          </a:p>
          <a:p>
            <a:pPr marL="0" indent="0" algn="ctr">
              <a:buNone/>
            </a:pPr>
            <a:endParaRPr lang="ru-RU" sz="4000" dirty="0" smtClean="0">
              <a:solidFill>
                <a:srgbClr val="00B0F0"/>
              </a:solidFill>
            </a:endParaRPr>
          </a:p>
          <a:p>
            <a:pPr marL="0" indent="0" algn="ctr">
              <a:buNone/>
            </a:pPr>
            <a:endParaRPr lang="ru-RU" sz="4000" dirty="0">
              <a:solidFill>
                <a:srgbClr val="00B0F0"/>
              </a:solidFill>
            </a:endParaRPr>
          </a:p>
          <a:p>
            <a:pPr marL="0" lvl="0" indent="0" algn="r">
              <a:lnSpc>
                <a:spcPct val="100000"/>
              </a:lnSpc>
              <a:spcBef>
                <a:spcPct val="20000"/>
              </a:spcBef>
              <a:buNone/>
            </a:pPr>
            <a:r>
              <a:rPr lang="ru-RU" sz="3000" i="1" dirty="0">
                <a:solidFill>
                  <a:srgbClr val="002060"/>
                </a:solidFill>
              </a:rPr>
              <a:t>Учитель русского языка и литературы</a:t>
            </a:r>
          </a:p>
          <a:p>
            <a:pPr marL="0" lvl="0" indent="0" algn="r">
              <a:lnSpc>
                <a:spcPct val="100000"/>
              </a:lnSpc>
              <a:spcBef>
                <a:spcPct val="20000"/>
              </a:spcBef>
              <a:buNone/>
            </a:pPr>
            <a:r>
              <a:rPr lang="ru-RU" sz="3000" i="1" dirty="0">
                <a:solidFill>
                  <a:srgbClr val="002060"/>
                </a:solidFill>
              </a:rPr>
              <a:t>МАОУ «Гимназия №1» г. Бугуруслана</a:t>
            </a:r>
          </a:p>
          <a:p>
            <a:pPr marL="0" lvl="0" indent="0" algn="r">
              <a:lnSpc>
                <a:spcPct val="100000"/>
              </a:lnSpc>
              <a:spcBef>
                <a:spcPct val="20000"/>
              </a:spcBef>
              <a:buNone/>
            </a:pPr>
            <a:r>
              <a:rPr lang="ru-RU" sz="3000" i="1" dirty="0" smtClean="0">
                <a:solidFill>
                  <a:srgbClr val="002060"/>
                </a:solidFill>
              </a:rPr>
              <a:t>Тюдина </a:t>
            </a:r>
            <a:r>
              <a:rPr lang="ru-RU" sz="3000" i="1" dirty="0">
                <a:solidFill>
                  <a:srgbClr val="002060"/>
                </a:solidFill>
              </a:rPr>
              <a:t>Л</a:t>
            </a:r>
            <a:r>
              <a:rPr lang="ru-RU" sz="3000" i="1" dirty="0" smtClean="0">
                <a:solidFill>
                  <a:srgbClr val="002060"/>
                </a:solidFill>
              </a:rPr>
              <a:t>юдмила Валерьевна</a:t>
            </a:r>
            <a:endParaRPr lang="ru-RU" sz="3000" i="1" dirty="0">
              <a:solidFill>
                <a:srgbClr val="002060"/>
              </a:solidFill>
            </a:endParaRPr>
          </a:p>
          <a:p>
            <a:pPr marL="0" indent="0" algn="r">
              <a:buNone/>
            </a:pPr>
            <a:endParaRPr lang="ru-RU" dirty="0">
              <a:solidFill>
                <a:srgbClr val="00B0F0"/>
              </a:solidFill>
            </a:endParaRPr>
          </a:p>
        </p:txBody>
      </p:sp>
    </p:spTree>
    <p:extLst>
      <p:ext uri="{BB962C8B-B14F-4D97-AF65-F5344CB8AC3E}">
        <p14:creationId xmlns:p14="http://schemas.microsoft.com/office/powerpoint/2010/main" val="861736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dirty="0"/>
          </a:p>
        </p:txBody>
      </p:sp>
      <p:pic>
        <p:nvPicPr>
          <p:cNvPr id="4" name="Рисунок 3" descr="За Русь Добрин Палех0001.jpg"/>
          <p:cNvPicPr>
            <a:picLocks noChangeAspect="1"/>
          </p:cNvPicPr>
          <p:nvPr/>
        </p:nvPicPr>
        <p:blipFill>
          <a:blip r:embed="rId2">
            <a:lum bright="-10000" contrast="30000"/>
          </a:blip>
          <a:stretch>
            <a:fillRect/>
          </a:stretch>
        </p:blipFill>
        <p:spPr>
          <a:xfrm>
            <a:off x="112540" y="-216536"/>
            <a:ext cx="12079459" cy="8311488"/>
          </a:xfrm>
          <a:prstGeom prst="rect">
            <a:avLst/>
          </a:prstGeom>
        </p:spPr>
      </p:pic>
    </p:spTree>
    <p:extLst>
      <p:ext uri="{BB962C8B-B14F-4D97-AF65-F5344CB8AC3E}">
        <p14:creationId xmlns:p14="http://schemas.microsoft.com/office/powerpoint/2010/main" val="342237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xit" presetSubtype="0" decel="100000" fill="hold" nodeType="withEffect">
                                  <p:stCondLst>
                                    <p:cond delay="3000"/>
                                  </p:stCondLst>
                                  <p:childTnLst>
                                    <p:anim calcmode="lin" valueType="num">
                                      <p:cBhvr>
                                        <p:cTn id="6" dur="500"/>
                                        <p:tgtEl>
                                          <p:spTgt spid="4"/>
                                        </p:tgtEl>
                                        <p:attrNameLst>
                                          <p:attrName>ppt_w</p:attrName>
                                        </p:attrNameLst>
                                      </p:cBhvr>
                                      <p:tavLst>
                                        <p:tav tm="0">
                                          <p:val>
                                            <p:strVal val="ppt_w"/>
                                          </p:val>
                                        </p:tav>
                                        <p:tav tm="100000">
                                          <p:val>
                                            <p:strVal val="ppt_w*0.05"/>
                                          </p:val>
                                        </p:tav>
                                      </p:tavLst>
                                    </p:anim>
                                    <p:anim calcmode="lin" valueType="num">
                                      <p:cBhvr>
                                        <p:cTn id="7" dur="500"/>
                                        <p:tgtEl>
                                          <p:spTgt spid="4"/>
                                        </p:tgtEl>
                                        <p:attrNameLst>
                                          <p:attrName>ppt_h</p:attrName>
                                        </p:attrNameLst>
                                      </p:cBhvr>
                                      <p:tavLst>
                                        <p:tav tm="0">
                                          <p:val>
                                            <p:strVal val="ppt_h"/>
                                          </p:val>
                                        </p:tav>
                                        <p:tav tm="100000">
                                          <p:val>
                                            <p:strVal val="ppt_h"/>
                                          </p:val>
                                        </p:tav>
                                      </p:tavLst>
                                    </p:anim>
                                    <p:anim calcmode="lin" valueType="num">
                                      <p:cBhvr>
                                        <p:cTn id="8" dur="500"/>
                                        <p:tgtEl>
                                          <p:spTgt spid="4"/>
                                        </p:tgtEl>
                                        <p:attrNameLst>
                                          <p:attrName>ppt_x</p:attrName>
                                        </p:attrNameLst>
                                      </p:cBhvr>
                                      <p:tavLst>
                                        <p:tav tm="0">
                                          <p:val>
                                            <p:strVal val="ppt_x"/>
                                          </p:val>
                                        </p:tav>
                                        <p:tav tm="100000">
                                          <p:val>
                                            <p:strVal val="ppt_x-.2"/>
                                          </p:val>
                                        </p:tav>
                                      </p:tavLst>
                                    </p:anim>
                                    <p:anim calcmode="lin" valueType="num">
                                      <p:cBhvr>
                                        <p:cTn id="9" dur="500"/>
                                        <p:tgtEl>
                                          <p:spTgt spid="4"/>
                                        </p:tgtEl>
                                        <p:attrNameLst>
                                          <p:attrName>ppt_y</p:attrName>
                                        </p:attrNameLst>
                                      </p:cBhvr>
                                      <p:tavLst>
                                        <p:tav tm="0">
                                          <p:val>
                                            <p:strVal val="ppt_y"/>
                                          </p:val>
                                        </p:tav>
                                        <p:tav tm="100000">
                                          <p:val>
                                            <p:strVal val="ppt_y"/>
                                          </p:val>
                                        </p:tav>
                                      </p:tavLst>
                                    </p:anim>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39" y="168812"/>
            <a:ext cx="11394831" cy="1786597"/>
          </a:xfrm>
        </p:spPr>
        <p:txBody>
          <a:bodyPr>
            <a:normAutofit/>
          </a:bodyPr>
          <a:lstStyle/>
          <a:p>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5" name="Объект 4"/>
          <p:cNvSpPr>
            <a:spLocks noGrp="1"/>
          </p:cNvSpPr>
          <p:nvPr>
            <p:ph idx="1"/>
          </p:nvPr>
        </p:nvSpPr>
        <p:spPr/>
        <p:txBody>
          <a:bodyPr/>
          <a:lstStyle/>
          <a:p>
            <a:endParaRPr lang="ru-RU" dirty="0"/>
          </a:p>
        </p:txBody>
      </p:sp>
      <p:pic>
        <p:nvPicPr>
          <p:cNvPr id="5122" name="Picture 2" descr="http://pereformat.ru/wp-content/uploads/2012/02/slovo-o-polku-igore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315" y="-207133"/>
            <a:ext cx="10803477" cy="7065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526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39" y="168812"/>
            <a:ext cx="11394831" cy="1786597"/>
          </a:xfrm>
        </p:spPr>
        <p:txBody>
          <a:bodyPr>
            <a:normAutofit fontScale="90000"/>
          </a:bodyPr>
          <a:lstStyle/>
          <a:p>
            <a:r>
              <a:rPr lang="ru-RU" b="1" i="1"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«Слово о полку Игореве», как грань алмаза, сияет на небосводе русской поэзии</a:t>
            </a:r>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pic>
        <p:nvPicPr>
          <p:cNvPr id="1028" name="Picture 4" descr="Картинки по запросу"/>
          <p:cNvPicPr>
            <a:picLocks noChangeAspect="1" noChangeArrowheads="1"/>
          </p:cNvPicPr>
          <p:nvPr/>
        </p:nvPicPr>
        <p:blipFill rotWithShape="1">
          <a:blip r:embed="rId2">
            <a:extLst>
              <a:ext uri="{28A0092B-C50C-407E-A947-70E740481C1C}">
                <a14:useLocalDpi xmlns:a14="http://schemas.microsoft.com/office/drawing/2010/main" val="0"/>
              </a:ext>
            </a:extLst>
          </a:blip>
          <a:srcRect l="12880" r="12307"/>
          <a:stretch/>
        </p:blipFill>
        <p:spPr bwMode="auto">
          <a:xfrm>
            <a:off x="3422551" y="1702520"/>
            <a:ext cx="3705665" cy="49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246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39" y="168812"/>
            <a:ext cx="11394831" cy="1786597"/>
          </a:xfrm>
        </p:spPr>
        <p:txBody>
          <a:bodyPr>
            <a:normAutofit fontScale="90000"/>
          </a:bodyPr>
          <a:lstStyle/>
          <a:p>
            <a:r>
              <a:rPr lang="ru-RU" b="1" i="1" u="sng"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«Слово о полку Игореве»,</a:t>
            </a:r>
            <a:r>
              <a:rPr lang="ru-RU" b="1" i="1"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b="1" i="1" u="wavy"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как грань алмаза</a:t>
            </a:r>
            <a:r>
              <a:rPr lang="ru-RU" b="1" i="1"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b="1" i="1" u="dbl"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сияет</a:t>
            </a:r>
            <a:r>
              <a:rPr lang="ru-RU" b="1" i="1"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на небосводе русской поэзии</a:t>
            </a:r>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pic>
        <p:nvPicPr>
          <p:cNvPr id="1028" name="Picture 4" descr="Картинки по запросу"/>
          <p:cNvPicPr>
            <a:picLocks noChangeAspect="1" noChangeArrowheads="1"/>
          </p:cNvPicPr>
          <p:nvPr/>
        </p:nvPicPr>
        <p:blipFill rotWithShape="1">
          <a:blip r:embed="rId2">
            <a:extLst>
              <a:ext uri="{28A0092B-C50C-407E-A947-70E740481C1C}">
                <a14:useLocalDpi xmlns:a14="http://schemas.microsoft.com/office/drawing/2010/main" val="0"/>
              </a:ext>
            </a:extLst>
          </a:blip>
          <a:srcRect l="12880" r="12307"/>
          <a:stretch/>
        </p:blipFill>
        <p:spPr bwMode="auto">
          <a:xfrm>
            <a:off x="4111868" y="1561843"/>
            <a:ext cx="3705665" cy="49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4615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39" y="168812"/>
            <a:ext cx="11394831" cy="1786597"/>
          </a:xfrm>
        </p:spPr>
        <p:txBody>
          <a:bodyPr>
            <a:normAutofit/>
          </a:bodyPr>
          <a:lstStyle/>
          <a:p>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5" name="Объект 4"/>
          <p:cNvSpPr>
            <a:spLocks noGrp="1"/>
          </p:cNvSpPr>
          <p:nvPr>
            <p:ph idx="1"/>
          </p:nvPr>
        </p:nvSpPr>
        <p:spPr>
          <a:xfrm>
            <a:off x="838200" y="168812"/>
            <a:ext cx="10515600" cy="6176963"/>
          </a:xfrm>
        </p:spPr>
        <p:txBody>
          <a:bodyPr>
            <a:normAutofit/>
          </a:bodyPr>
          <a:lstStyle/>
          <a:p>
            <a:pPr marL="0" indent="0" algn="ctr">
              <a:lnSpc>
                <a:spcPct val="150000"/>
              </a:lnSpc>
              <a:buNone/>
            </a:pPr>
            <a:r>
              <a:rPr lang="ru-RU" sz="3200" b="1" dirty="0" smtClean="0">
                <a:solidFill>
                  <a:srgbClr val="0070C0"/>
                </a:solidFill>
              </a:rPr>
              <a:t>Сравнение - это образное выражение, построенное на сопоставлении двух предметов или состояний, имеющих общий признак</a:t>
            </a:r>
            <a:endParaRPr lang="ru-RU" sz="3200" b="1" dirty="0">
              <a:solidFill>
                <a:srgbClr val="0070C0"/>
              </a:solidFill>
            </a:endParaRPr>
          </a:p>
        </p:txBody>
      </p:sp>
      <p:sp>
        <p:nvSpPr>
          <p:cNvPr id="4" name="AutoShape 2" descr="Картинки по запросу"/>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2"/>
          <a:stretch>
            <a:fillRect/>
          </a:stretch>
        </p:blipFill>
        <p:spPr>
          <a:xfrm>
            <a:off x="3407944" y="2757269"/>
            <a:ext cx="4824001" cy="3488786"/>
          </a:xfrm>
          <a:prstGeom prst="rect">
            <a:avLst/>
          </a:prstGeom>
        </p:spPr>
      </p:pic>
    </p:spTree>
    <p:extLst>
      <p:ext uri="{BB962C8B-B14F-4D97-AF65-F5344CB8AC3E}">
        <p14:creationId xmlns:p14="http://schemas.microsoft.com/office/powerpoint/2010/main" val="1256793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39" y="168812"/>
            <a:ext cx="11394831" cy="1786597"/>
          </a:xfrm>
        </p:spPr>
        <p:txBody>
          <a:bodyPr>
            <a:normAutofit/>
          </a:bodyPr>
          <a:lstStyle/>
          <a:p>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5" name="Объект 4"/>
          <p:cNvSpPr>
            <a:spLocks noGrp="1"/>
          </p:cNvSpPr>
          <p:nvPr>
            <p:ph idx="1"/>
          </p:nvPr>
        </p:nvSpPr>
        <p:spPr>
          <a:xfrm>
            <a:off x="548639" y="618978"/>
            <a:ext cx="10747718" cy="4967141"/>
          </a:xfrm>
        </p:spPr>
        <p:txBody>
          <a:bodyPr>
            <a:noAutofit/>
          </a:bodyPr>
          <a:lstStyle/>
          <a:p>
            <a:pPr>
              <a:lnSpc>
                <a:spcPct val="150000"/>
              </a:lnSpc>
            </a:pPr>
            <a:r>
              <a:rPr lang="ru-RU" sz="3600" b="1" dirty="0" smtClean="0">
                <a:solidFill>
                  <a:schemeClr val="accent1">
                    <a:lumMod val="50000"/>
                  </a:schemeClr>
                </a:solidFill>
              </a:rPr>
              <a:t>«Слово о полку Игореве», как грань алмаза, сияет на небосводе русской поэзии.</a:t>
            </a:r>
          </a:p>
          <a:p>
            <a:pPr marL="0" indent="0">
              <a:lnSpc>
                <a:spcPct val="150000"/>
              </a:lnSpc>
              <a:buNone/>
            </a:pPr>
            <a:endParaRPr lang="ru-RU" sz="3600" b="1" dirty="0" smtClean="0">
              <a:solidFill>
                <a:schemeClr val="accent1">
                  <a:lumMod val="50000"/>
                </a:schemeClr>
              </a:solidFill>
            </a:endParaRPr>
          </a:p>
          <a:p>
            <a:pPr>
              <a:lnSpc>
                <a:spcPct val="150000"/>
              </a:lnSpc>
            </a:pPr>
            <a:r>
              <a:rPr lang="ru-RU" sz="3600" b="1" dirty="0" smtClean="0">
                <a:solidFill>
                  <a:schemeClr val="accent1">
                    <a:lumMod val="50000"/>
                  </a:schemeClr>
                </a:solidFill>
              </a:rPr>
              <a:t>Написанная более восьмисот лет назад поэма «Слово о полку Игореве» воспринимается, точно мы читаем живое и трепетное искусство.</a:t>
            </a:r>
            <a:endParaRPr lang="ru-RU" sz="3600" b="1" dirty="0">
              <a:solidFill>
                <a:schemeClr val="accent1">
                  <a:lumMod val="50000"/>
                </a:schemeClr>
              </a:solidFill>
            </a:endParaRPr>
          </a:p>
        </p:txBody>
      </p:sp>
    </p:spTree>
    <p:extLst>
      <p:ext uri="{BB962C8B-B14F-4D97-AF65-F5344CB8AC3E}">
        <p14:creationId xmlns:p14="http://schemas.microsoft.com/office/powerpoint/2010/main" val="1414901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286" y="1490994"/>
            <a:ext cx="10515600" cy="1325563"/>
          </a:xfrm>
        </p:spPr>
        <p:txBody>
          <a:bodyPr>
            <a:normAutofit fontScale="90000"/>
          </a:bodyPr>
          <a:lstStyle/>
          <a:p>
            <a:pPr>
              <a:lnSpc>
                <a:spcPct val="115000"/>
              </a:lnSpc>
              <a:spcAft>
                <a:spcPts val="0"/>
              </a:spcAft>
            </a:pPr>
            <a:r>
              <a:rPr lang="ru-RU" b="1" i="1" u="sng" dirty="0" smtClean="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«Слово о полку Игореве»,</a:t>
            </a:r>
            <a:r>
              <a:rPr lang="ru-RU" b="1" i="1" dirty="0" smtClean="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как </a:t>
            </a:r>
            <a:r>
              <a:rPr lang="ru-RU" b="1" i="1" u="wavy" dirty="0" smtClean="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грань алмаза</a:t>
            </a:r>
            <a:r>
              <a:rPr lang="ru-RU" b="1" i="1" dirty="0" smtClean="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b="1" i="1" u="dbl" dirty="0" smtClean="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сияет</a:t>
            </a:r>
            <a:r>
              <a:rPr lang="ru-RU" b="1" i="1" dirty="0" smtClean="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на небосводе русской поэзии.</a:t>
            </a:r>
            <a:r>
              <a:rPr lang="ru-RU" b="1" i="1"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ru-RU" b="1" i="1"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ru-RU" b="1" i="1"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ru-RU" b="1" i="1"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10"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Овал 10"/>
          <p:cNvSpPr/>
          <p:nvPr/>
        </p:nvSpPr>
        <p:spPr>
          <a:xfrm>
            <a:off x="267286" y="4664460"/>
            <a:ext cx="1420837" cy="540399"/>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2" name="Rectangle 9"/>
          <p:cNvSpPr>
            <a:spLocks noChangeArrowheads="1"/>
          </p:cNvSpPr>
          <p:nvPr/>
        </p:nvSpPr>
        <p:spPr bwMode="auto">
          <a:xfrm>
            <a:off x="295423" y="2669325"/>
            <a:ext cx="11732456"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ru-RU" sz="3600" b="1" i="1" u="none"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Написанная более восьмисот лет назад </a:t>
            </a:r>
          </a:p>
          <a:p>
            <a:pPr marL="0" marR="0" lvl="0" indent="0" algn="l" defTabSz="914400" rtl="0" eaLnBrk="0" fontAlgn="base" latinLnBrk="0" hangingPunct="0">
              <a:lnSpc>
                <a:spcPct val="150000"/>
              </a:lnSpc>
              <a:spcBef>
                <a:spcPct val="0"/>
              </a:spcBef>
              <a:spcAft>
                <a:spcPct val="0"/>
              </a:spcAft>
              <a:buClrTx/>
              <a:buSzTx/>
              <a:buFontTx/>
              <a:buNone/>
              <a:tabLst/>
            </a:pPr>
            <a:r>
              <a:rPr kumimoji="0" lang="ru-RU" sz="3600" b="1" i="1" u="sng"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поэма </a:t>
            </a:r>
            <a:r>
              <a:rPr kumimoji="0" lang="ru-RU" sz="3600" b="1" i="1" u="none"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«Слово о полку Игореве» </a:t>
            </a:r>
            <a:r>
              <a:rPr kumimoji="0" lang="ru-RU" sz="3600" b="1" i="1" u="sng"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воспринимается</a:t>
            </a:r>
            <a:r>
              <a:rPr kumimoji="0" lang="ru-RU" sz="3600" b="1" i="1" u="none"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ru-RU" sz="3600" b="1" i="1" u="none"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точно</a:t>
            </a:r>
            <a:r>
              <a:rPr kumimoji="0" lang="ru-RU" sz="3600" b="1" i="1" u="sng"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мы</a:t>
            </a:r>
            <a:r>
              <a:rPr kumimoji="0" lang="ru-RU" sz="3600" b="1" i="1" u="none"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600" b="1" i="1" u="sng"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читаем</a:t>
            </a:r>
            <a:r>
              <a:rPr kumimoji="0" lang="ru-RU" sz="3600" b="1" i="1" u="none" strike="noStrike" cap="none" normalizeH="0" baseline="0" dirty="0" smtClean="0">
                <a:ln>
                  <a:noFill/>
                </a:ln>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живое и трепетное искусство.</a:t>
            </a:r>
            <a:endParaRPr kumimoji="0" lang="ru-RU" sz="4800" b="0" i="0" u="none" strike="noStrike" cap="none" normalizeH="0" baseline="0" dirty="0" smtClean="0">
              <a:ln>
                <a:noFill/>
              </a:ln>
              <a:solidFill>
                <a:schemeClr val="accent1">
                  <a:lumMod val="50000"/>
                </a:schemeClr>
              </a:solidFill>
              <a:effectLst/>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2"/>
          <a:stretch>
            <a:fillRect/>
          </a:stretch>
        </p:blipFill>
        <p:spPr>
          <a:xfrm>
            <a:off x="6096000" y="595580"/>
            <a:ext cx="1002512" cy="562708"/>
          </a:xfrm>
          <a:prstGeom prst="rect">
            <a:avLst/>
          </a:prstGeom>
        </p:spPr>
      </p:pic>
    </p:spTree>
    <p:extLst>
      <p:ext uri="{BB962C8B-B14F-4D97-AF65-F5344CB8AC3E}">
        <p14:creationId xmlns:p14="http://schemas.microsoft.com/office/powerpoint/2010/main" val="221305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СПП с придаточным сравнения</a:t>
            </a:r>
            <a:endParaRPr lang="ru-RU" dirty="0">
              <a:solidFill>
                <a:srgbClr val="0070C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dirty="0"/>
          </a:p>
        </p:txBody>
      </p:sp>
      <p:pic>
        <p:nvPicPr>
          <p:cNvPr id="4" name="Рисунок 3"/>
          <p:cNvPicPr>
            <a:picLocks noChangeAspect="1"/>
          </p:cNvPicPr>
          <p:nvPr/>
        </p:nvPicPr>
        <p:blipFill>
          <a:blip r:embed="rId2"/>
          <a:stretch>
            <a:fillRect/>
          </a:stretch>
        </p:blipFill>
        <p:spPr>
          <a:xfrm>
            <a:off x="3828580" y="1410269"/>
            <a:ext cx="4084674" cy="5182049"/>
          </a:xfrm>
          <a:prstGeom prst="rect">
            <a:avLst/>
          </a:prstGeom>
        </p:spPr>
      </p:pic>
    </p:spTree>
    <p:extLst>
      <p:ext uri="{BB962C8B-B14F-4D97-AF65-F5344CB8AC3E}">
        <p14:creationId xmlns:p14="http://schemas.microsoft.com/office/powerpoint/2010/main" val="316137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39" y="168812"/>
            <a:ext cx="11394831" cy="1786597"/>
          </a:xfrm>
        </p:spPr>
        <p:txBody>
          <a:bodyPr>
            <a:normAutofit/>
          </a:bodyPr>
          <a:lstStyle/>
          <a:p>
            <a:r>
              <a:rPr lang="ru-RU"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graphicFrame>
        <p:nvGraphicFramePr>
          <p:cNvPr id="10" name="Объект 9"/>
          <p:cNvGraphicFramePr>
            <a:graphicFrameLocks noGrp="1"/>
          </p:cNvGraphicFramePr>
          <p:nvPr>
            <p:ph idx="1"/>
            <p:extLst>
              <p:ext uri="{D42A27DB-BD31-4B8C-83A1-F6EECF244321}">
                <p14:modId xmlns:p14="http://schemas.microsoft.com/office/powerpoint/2010/main" val="825248772"/>
              </p:ext>
            </p:extLst>
          </p:nvPr>
        </p:nvGraphicFramePr>
        <p:xfrm>
          <a:off x="301625" y="-7522"/>
          <a:ext cx="11347938" cy="7957724"/>
        </p:xfrm>
        <a:graphic>
          <a:graphicData uri="http://schemas.openxmlformats.org/drawingml/2006/table">
            <a:tbl>
              <a:tblPr firstRow="1" firstCol="1" bandRow="1"/>
              <a:tblGrid>
                <a:gridCol w="6015586"/>
                <a:gridCol w="5332352"/>
              </a:tblGrid>
              <a:tr h="741053">
                <a:tc gridSpan="2">
                  <a:txBody>
                    <a:bodyPr/>
                    <a:lstStyle/>
                    <a:p>
                      <a:pPr algn="ctr">
                        <a:lnSpc>
                          <a:spcPct val="115000"/>
                        </a:lnSpc>
                        <a:spcAft>
                          <a:spcPts val="0"/>
                        </a:spcAft>
                      </a:pPr>
                      <a:r>
                        <a:rPr lang="ru-RU" sz="24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Сложноподчинённое предложение с придаточным сравнения</a:t>
                      </a:r>
                      <a:endParaRPr lang="ru-RU" sz="24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0"/>
                        </a:spcAft>
                      </a:pPr>
                      <a:r>
                        <a:rPr lang="ru-RU" sz="20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741053">
                <a:tc gridSpan="2">
                  <a:txBody>
                    <a:bodyPr/>
                    <a:lstStyle/>
                    <a:p>
                      <a:pPr algn="ct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Придаточное предложение поясняет содержание главной путём сравнения одного предмета, признака, действия с другими</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889306">
                <a:tc>
                  <a:txBody>
                    <a:bodyPr/>
                    <a:lstStyle/>
                    <a:p>
                      <a:pPr algn="just">
                        <a:lnSpc>
                          <a:spcPct val="115000"/>
                        </a:lnSpc>
                        <a:spcAft>
                          <a:spcPts val="0"/>
                        </a:spcAft>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Придаточные сравнительные отвечают на вопросы</a:t>
                      </a:r>
                      <a:endParaRPr lang="ru-RU"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b="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как? подобно чему?</a:t>
                      </a:r>
                      <a:endParaRPr lang="ru-RU" sz="20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2525">
                <a:tc>
                  <a:txBody>
                    <a:bodyPr/>
                    <a:lstStyle/>
                    <a:p>
                      <a:pPr algn="just">
                        <a:lnSpc>
                          <a:spcPct val="115000"/>
                        </a:lnSpc>
                        <a:spcAft>
                          <a:spcPts val="0"/>
                        </a:spcAft>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Придаточные сравнительные </a:t>
                      </a:r>
                      <a:r>
                        <a:rPr lang="ru-RU"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присоединяются ко всей  главной части с помощью союзов</a:t>
                      </a:r>
                      <a:endParaRPr lang="ru-RU"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как, точно, словно, будто, как будто, подобно тому как, как если бы, чем</a:t>
                      </a:r>
                      <a:endParaRPr lang="ru-RU"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087">
                <a:tc gridSpan="2">
                  <a:txBody>
                    <a:bodyPr/>
                    <a:lstStyle/>
                    <a:p>
                      <a:pPr algn="ctr">
                        <a:lnSpc>
                          <a:spcPct val="115000"/>
                        </a:lnSpc>
                        <a:spcAft>
                          <a:spcPts val="0"/>
                        </a:spcAft>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Придаточное сравнения</a:t>
                      </a:r>
                      <a:endParaRPr lang="ru-RU"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1133573">
                <a:tc>
                  <a:txBody>
                    <a:bodyPr/>
                    <a:lstStyle/>
                    <a:p>
                      <a:pPr algn="just">
                        <a:lnSpc>
                          <a:spcPct val="115000"/>
                        </a:lnSpc>
                        <a:spcAft>
                          <a:spcPts val="0"/>
                        </a:spcAft>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стоит </a:t>
                      </a:r>
                      <a:r>
                        <a:rPr lang="ru-RU"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после главной части:</a:t>
                      </a:r>
                      <a:endParaRPr lang="ru-RU"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i="1"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Поэма</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«Слово о полку Игореве» </a:t>
                      </a:r>
                      <a:r>
                        <a:rPr lang="ru-RU" sz="2000" i="1" u="dbl"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воспринимается</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точно</a:t>
                      </a:r>
                      <a:r>
                        <a:rPr lang="ru-RU" sz="2000" i="1"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мы</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i="1" u="dbl"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читаем</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живое и трепетное искусство.</a:t>
                      </a:r>
                      <a:endParaRPr lang="ru-RU"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2523">
                <a:tc>
                  <a:txBody>
                    <a:bodyPr/>
                    <a:lstStyle/>
                    <a:p>
                      <a:pPr algn="just">
                        <a:lnSpc>
                          <a:spcPct val="115000"/>
                        </a:lnSpc>
                        <a:spcAft>
                          <a:spcPts val="0"/>
                        </a:spcAft>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может занимать позицию</a:t>
                      </a:r>
                      <a:r>
                        <a:rPr lang="ru-RU"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перед главной частью:</a:t>
                      </a:r>
                      <a:endParaRPr lang="ru-RU"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Как</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i="1"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образы, пейзажи</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и лирические </a:t>
                      </a:r>
                      <a:r>
                        <a:rPr lang="ru-RU" sz="2000" i="1"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монологи</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i="1" u="dbl"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волнуют</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читателей памятника древнерусской литературы, </a:t>
                      </a:r>
                      <a:r>
                        <a:rPr lang="ru-RU" sz="20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так и</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поэтические </a:t>
                      </a:r>
                      <a:r>
                        <a:rPr lang="ru-RU" sz="2000" i="1"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тропы</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i="1" u="dbl"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удивляют</a:t>
                      </a:r>
                      <a:r>
                        <a:rPr lang="ru-RU" sz="20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свои многообразием.</a:t>
                      </a:r>
                      <a:endParaRPr lang="ru-RU"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1513">
                <a:tc gridSpan="2">
                  <a:txBody>
                    <a:bodyPr/>
                    <a:lstStyle/>
                    <a:p>
                      <a:pPr algn="just">
                        <a:lnSpc>
                          <a:spcPct val="115000"/>
                        </a:lnSpc>
                        <a:spcAft>
                          <a:spcPts val="0"/>
                        </a:spcAft>
                      </a:pP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567" marR="67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bl>
          </a:graphicData>
        </a:graphic>
      </p:graphicFrame>
    </p:spTree>
    <p:extLst>
      <p:ext uri="{BB962C8B-B14F-4D97-AF65-F5344CB8AC3E}">
        <p14:creationId xmlns:p14="http://schemas.microsoft.com/office/powerpoint/2010/main" val="1944352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fontScale="85000" lnSpcReduction="10000"/>
          </a:bodyPr>
          <a:lstStyle/>
          <a:p>
            <a:pPr marL="0" indent="0" algn="just">
              <a:lnSpc>
                <a:spcPct val="150000"/>
              </a:lnSpc>
              <a:buNone/>
            </a:pPr>
            <a:r>
              <a:rPr lang="ru-RU" dirty="0" smtClean="0"/>
              <a:t>	Восхищение красотой земли, где жили деды и прадеды, где нам суждено прожить жизнь. Повторить себя в детях, состариться и уйти в землю, родившую нас, – это важнейший эмоциональный источник любви к Родине. В мире есть страны, где природа ярче наших полей и лугов, но родная красота должна стать для наших детей самой дорогой, </a:t>
            </a:r>
            <a:r>
              <a:rPr lang="ru-RU" dirty="0" smtClean="0">
                <a:solidFill>
                  <a:srgbClr val="FF0000"/>
                </a:solidFill>
                <a:effectLst>
                  <a:outerShdw blurRad="38100" dist="38100" dir="2700000" algn="tl">
                    <a:srgbClr val="000000">
                      <a:alpha val="43137"/>
                    </a:srgbClr>
                  </a:outerShdw>
                </a:effectLst>
              </a:rPr>
              <a:t>подобно тому как глаза матери мы запоминаем на всю жизнь..</a:t>
            </a:r>
            <a:r>
              <a:rPr lang="ru-RU" dirty="0" smtClean="0">
                <a:effectLst>
                  <a:outerShdw blurRad="38100" dist="38100" dir="2700000" algn="tl">
                    <a:srgbClr val="000000">
                      <a:alpha val="43137"/>
                    </a:srgbClr>
                  </a:outerShdw>
                </a:effectLst>
              </a:rPr>
              <a:t>. </a:t>
            </a:r>
            <a:r>
              <a:rPr lang="ru-RU" dirty="0" smtClean="0"/>
              <a:t/>
            </a:r>
            <a:br>
              <a:rPr lang="ru-RU" dirty="0" smtClean="0"/>
            </a:br>
            <a:r>
              <a:rPr lang="ru-RU" dirty="0" smtClean="0"/>
              <a:t>	Но пусть эта красота войдет в сердце вместе с мыслью о том, что не было бы ни цветущего сада, ни пчелиной арфы, ни ласковой материнской песни, если бы не направил свой пылающий самолет на вражеские танки Николай Гастелло, если бы не пролили свою кровь от Волги до Эльбы тысячи и тысячи героев…</a:t>
            </a:r>
            <a:br>
              <a:rPr lang="ru-RU" dirty="0" smtClean="0"/>
            </a:br>
            <a:r>
              <a:rPr lang="ru-RU" dirty="0" smtClean="0"/>
              <a:t>	Родная земля становится бесконечно дорогой, </a:t>
            </a:r>
            <a:r>
              <a:rPr lang="ru-RU" dirty="0" smtClean="0">
                <a:solidFill>
                  <a:srgbClr val="FF0000"/>
                </a:solidFill>
              </a:rPr>
              <a:t>словно радость бытия сливается с чувством долга перед людьми, отстоявшими красоту </a:t>
            </a:r>
          </a:p>
          <a:p>
            <a:pPr marL="0" indent="0" algn="r">
              <a:lnSpc>
                <a:spcPct val="150000"/>
              </a:lnSpc>
              <a:buNone/>
            </a:pPr>
            <a:r>
              <a:rPr lang="ru-RU" dirty="0" smtClean="0"/>
              <a:t>(В.А. Сухомлинский).</a:t>
            </a:r>
            <a:endParaRPr lang="ru-RU" dirty="0"/>
          </a:p>
        </p:txBody>
      </p:sp>
    </p:spTree>
    <p:extLst>
      <p:ext uri="{BB962C8B-B14F-4D97-AF65-F5344CB8AC3E}">
        <p14:creationId xmlns:p14="http://schemas.microsoft.com/office/powerpoint/2010/main" val="4293634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solidFill>
                  <a:srgbClr val="00B0F0"/>
                </a:solidFill>
                <a:latin typeface="Times New Roman" panose="02020603050405020304" pitchFamily="18" charset="0"/>
                <a:cs typeface="Times New Roman" panose="02020603050405020304" pitchFamily="18" charset="0"/>
              </a:rPr>
              <a:t>Выберите СПП с придаточным сравнения</a:t>
            </a:r>
            <a:endParaRPr lang="ru-RU" dirty="0"/>
          </a:p>
        </p:txBody>
      </p:sp>
      <p:sp>
        <p:nvSpPr>
          <p:cNvPr id="3" name="Объект 2"/>
          <p:cNvSpPr>
            <a:spLocks noGrp="1"/>
          </p:cNvSpPr>
          <p:nvPr>
            <p:ph idx="1"/>
          </p:nvPr>
        </p:nvSpPr>
        <p:spPr/>
        <p:txBody>
          <a:bodyPr/>
          <a:lstStyle/>
          <a:p>
            <a:pPr marL="0" indent="0">
              <a:buNone/>
            </a:pPr>
            <a:r>
              <a:rPr lang="ru-RU" u="sng" dirty="0" smtClean="0">
                <a:effectLst/>
                <a:latin typeface="Times New Roman" panose="02020603050405020304" pitchFamily="18" charset="0"/>
                <a:ea typeface="Times New Roman" panose="02020603050405020304" pitchFamily="18" charset="0"/>
              </a:rPr>
              <a:t>1.Ярославна</a:t>
            </a:r>
            <a:r>
              <a:rPr lang="ru-RU" dirty="0" smtClean="0">
                <a:effectLst/>
                <a:latin typeface="Times New Roman" panose="02020603050405020304" pitchFamily="18" charset="0"/>
                <a:ea typeface="Times New Roman" panose="02020603050405020304" pitchFamily="18" charset="0"/>
              </a:rPr>
              <a:t> </a:t>
            </a:r>
            <a:r>
              <a:rPr lang="ru-RU" u="dbl" dirty="0" smtClean="0">
                <a:effectLst/>
                <a:latin typeface="Times New Roman" panose="02020603050405020304" pitchFamily="18" charset="0"/>
                <a:ea typeface="Times New Roman" panose="02020603050405020304" pitchFamily="18" charset="0"/>
              </a:rPr>
              <a:t>обращается</a:t>
            </a:r>
            <a:r>
              <a:rPr lang="ru-RU" dirty="0" smtClean="0">
                <a:effectLst/>
                <a:latin typeface="Times New Roman" panose="02020603050405020304" pitchFamily="18" charset="0"/>
                <a:ea typeface="Times New Roman" panose="02020603050405020304" pitchFamily="18" charset="0"/>
              </a:rPr>
              <a:t> к ветру, Днепру, солнцу, словно </a:t>
            </a:r>
            <a:r>
              <a:rPr lang="ru-RU" u="dbl" dirty="0" smtClean="0">
                <a:effectLst/>
                <a:latin typeface="Times New Roman" panose="02020603050405020304" pitchFamily="18" charset="0"/>
                <a:ea typeface="Times New Roman" panose="02020603050405020304" pitchFamily="18" charset="0"/>
              </a:rPr>
              <a:t>умоляет </a:t>
            </a:r>
            <a:r>
              <a:rPr lang="ru-RU" dirty="0" smtClean="0">
                <a:effectLst/>
                <a:latin typeface="Times New Roman" panose="02020603050405020304" pitchFamily="18" charset="0"/>
                <a:ea typeface="Times New Roman" panose="02020603050405020304" pitchFamily="18" charset="0"/>
              </a:rPr>
              <a:t>их вернуть мужа.</a:t>
            </a:r>
          </a:p>
          <a:p>
            <a:pPr marL="0" indent="0">
              <a:buNone/>
            </a:pPr>
            <a:r>
              <a:rPr lang="ru-RU" dirty="0" smtClean="0">
                <a:effectLst/>
                <a:latin typeface="Times New Roman" panose="02020603050405020304" pitchFamily="18" charset="0"/>
                <a:ea typeface="Times New Roman" panose="02020603050405020304" pitchFamily="18" charset="0"/>
              </a:rPr>
              <a:t>2.Как бы в ответ на мольбу </a:t>
            </a:r>
            <a:r>
              <a:rPr lang="ru-RU" u="dbl" dirty="0" smtClean="0">
                <a:effectLst/>
                <a:latin typeface="Times New Roman" panose="02020603050405020304" pitchFamily="18" charset="0"/>
                <a:ea typeface="Times New Roman" panose="02020603050405020304" pitchFamily="18" charset="0"/>
              </a:rPr>
              <a:t>прыснуло</a:t>
            </a:r>
            <a:r>
              <a:rPr lang="ru-RU" dirty="0" smtClean="0">
                <a:effectLst/>
                <a:latin typeface="Times New Roman" panose="02020603050405020304" pitchFamily="18" charset="0"/>
                <a:ea typeface="Times New Roman" panose="02020603050405020304" pitchFamily="18" charset="0"/>
              </a:rPr>
              <a:t> </a:t>
            </a:r>
            <a:r>
              <a:rPr lang="ru-RU" u="sng" dirty="0" smtClean="0">
                <a:effectLst/>
                <a:latin typeface="Times New Roman" panose="02020603050405020304" pitchFamily="18" charset="0"/>
                <a:ea typeface="Times New Roman" panose="02020603050405020304" pitchFamily="18" charset="0"/>
              </a:rPr>
              <a:t>море</a:t>
            </a:r>
            <a:r>
              <a:rPr lang="ru-RU" dirty="0" smtClean="0">
                <a:effectLst/>
                <a:latin typeface="Times New Roman" panose="02020603050405020304" pitchFamily="18" charset="0"/>
                <a:ea typeface="Times New Roman" panose="02020603050405020304" pitchFamily="18" charset="0"/>
              </a:rPr>
              <a:t> в полночь, будто </a:t>
            </a:r>
            <a:r>
              <a:rPr lang="ru-RU" u="dbl" dirty="0" smtClean="0">
                <a:effectLst/>
                <a:latin typeface="Times New Roman" panose="02020603050405020304" pitchFamily="18" charset="0"/>
                <a:ea typeface="Times New Roman" panose="02020603050405020304" pitchFamily="18" charset="0"/>
              </a:rPr>
              <a:t>закрутились</a:t>
            </a:r>
            <a:r>
              <a:rPr lang="ru-RU" dirty="0" smtClean="0">
                <a:effectLst/>
                <a:latin typeface="Times New Roman" panose="02020603050405020304" pitchFamily="18" charset="0"/>
                <a:ea typeface="Times New Roman" panose="02020603050405020304" pitchFamily="18" charset="0"/>
              </a:rPr>
              <a:t> </a:t>
            </a:r>
            <a:r>
              <a:rPr lang="ru-RU" u="sng" dirty="0" smtClean="0">
                <a:effectLst/>
                <a:latin typeface="Times New Roman" panose="02020603050405020304" pitchFamily="18" charset="0"/>
                <a:ea typeface="Times New Roman" panose="02020603050405020304" pitchFamily="18" charset="0"/>
              </a:rPr>
              <a:t>смерчи</a:t>
            </a:r>
            <a:r>
              <a:rPr lang="ru-RU" dirty="0" smtClean="0">
                <a:effectLst/>
                <a:latin typeface="Times New Roman" panose="02020603050405020304" pitchFamily="18" charset="0"/>
                <a:ea typeface="Times New Roman" panose="02020603050405020304" pitchFamily="18" charset="0"/>
              </a:rPr>
              <a:t> на воле.</a:t>
            </a:r>
          </a:p>
          <a:p>
            <a:pPr marL="0" indent="0">
              <a:buNone/>
            </a:pPr>
            <a:r>
              <a:rPr lang="ru-RU" dirty="0" smtClean="0">
                <a:effectLst/>
                <a:latin typeface="Times New Roman" panose="02020603050405020304" pitchFamily="18" charset="0"/>
                <a:ea typeface="Times New Roman" panose="02020603050405020304" pitchFamily="18" charset="0"/>
              </a:rPr>
              <a:t>3.Древнерусский</a:t>
            </a:r>
            <a:r>
              <a:rPr lang="ru-RU" u="sng" dirty="0" smtClean="0">
                <a:effectLst/>
                <a:latin typeface="Times New Roman" panose="02020603050405020304" pitchFamily="18" charset="0"/>
                <a:ea typeface="Times New Roman" panose="02020603050405020304" pitchFamily="18" charset="0"/>
              </a:rPr>
              <a:t> памятник</a:t>
            </a:r>
            <a:r>
              <a:rPr lang="ru-RU" b="1" i="1" dirty="0" smtClean="0">
                <a:effectLst/>
                <a:latin typeface="Times New Roman" panose="02020603050405020304" pitchFamily="18" charset="0"/>
                <a:ea typeface="Times New Roman" panose="02020603050405020304" pitchFamily="18" charset="0"/>
              </a:rPr>
              <a:t> </a:t>
            </a:r>
            <a:r>
              <a:rPr lang="ru-RU" dirty="0" smtClean="0">
                <a:effectLst/>
                <a:latin typeface="Times New Roman" panose="02020603050405020304" pitchFamily="18" charset="0"/>
                <a:ea typeface="Times New Roman" panose="02020603050405020304" pitchFamily="18" charset="0"/>
              </a:rPr>
              <a:t>«Слово о полку Игореве», как</a:t>
            </a:r>
            <a:r>
              <a:rPr lang="ru-RU" b="1" i="1" dirty="0" smtClean="0">
                <a:effectLst/>
                <a:latin typeface="Times New Roman" panose="02020603050405020304" pitchFamily="18" charset="0"/>
                <a:ea typeface="Times New Roman" panose="02020603050405020304" pitchFamily="18" charset="0"/>
              </a:rPr>
              <a:t> </a:t>
            </a:r>
            <a:r>
              <a:rPr lang="ru-RU" dirty="0" smtClean="0">
                <a:effectLst/>
                <a:latin typeface="Times New Roman" panose="02020603050405020304" pitchFamily="18" charset="0"/>
                <a:ea typeface="Times New Roman" panose="02020603050405020304" pitchFamily="18" charset="0"/>
              </a:rPr>
              <a:t>героический пролог всей русской литературы, </a:t>
            </a:r>
            <a:r>
              <a:rPr lang="ru-RU" u="dbl" dirty="0" smtClean="0">
                <a:effectLst/>
                <a:latin typeface="Times New Roman" panose="02020603050405020304" pitchFamily="18" charset="0"/>
                <a:ea typeface="Times New Roman" panose="02020603050405020304" pitchFamily="18" charset="0"/>
              </a:rPr>
              <a:t>бессмертен.</a:t>
            </a:r>
          </a:p>
          <a:p>
            <a:pPr marL="0" indent="0">
              <a:buNone/>
            </a:pPr>
            <a:r>
              <a:rPr lang="ru-RU" dirty="0" smtClean="0">
                <a:effectLst/>
                <a:latin typeface="Times New Roman" panose="02020603050405020304" pitchFamily="18" charset="0"/>
                <a:ea typeface="Times New Roman" panose="02020603050405020304" pitchFamily="18" charset="0"/>
              </a:rPr>
              <a:t>4.На заре древнерусской литературы </a:t>
            </a:r>
            <a:r>
              <a:rPr lang="ru-RU" u="sng" dirty="0" smtClean="0">
                <a:effectLst/>
                <a:latin typeface="Times New Roman" panose="02020603050405020304" pitchFamily="18" charset="0"/>
                <a:ea typeface="Times New Roman" panose="02020603050405020304" pitchFamily="18" charset="0"/>
              </a:rPr>
              <a:t>«Слово о полку Игореве» </a:t>
            </a:r>
            <a:r>
              <a:rPr lang="ru-RU" u="dbl" dirty="0" smtClean="0">
                <a:effectLst/>
                <a:latin typeface="Times New Roman" panose="02020603050405020304" pitchFamily="18" charset="0"/>
                <a:ea typeface="Times New Roman" panose="02020603050405020304" pitchFamily="18" charset="0"/>
              </a:rPr>
              <a:t>свидетельствовало</a:t>
            </a:r>
            <a:r>
              <a:rPr lang="ru-RU" dirty="0" smtClean="0">
                <a:effectLst/>
                <a:latin typeface="Times New Roman" panose="02020603050405020304" pitchFamily="18" charset="0"/>
                <a:ea typeface="Times New Roman" panose="02020603050405020304" pitchFamily="18" charset="0"/>
              </a:rPr>
              <a:t> о творческих способностях народа, подобно тому как </a:t>
            </a:r>
            <a:r>
              <a:rPr lang="ru-RU" u="dbl" dirty="0" smtClean="0">
                <a:effectLst/>
                <a:latin typeface="Times New Roman" panose="02020603050405020304" pitchFamily="18" charset="0"/>
                <a:ea typeface="Times New Roman" panose="02020603050405020304" pitchFamily="18" charset="0"/>
              </a:rPr>
              <a:t>благоухает </a:t>
            </a:r>
            <a:r>
              <a:rPr lang="ru-RU" dirty="0" smtClean="0">
                <a:effectLst/>
                <a:latin typeface="Times New Roman" panose="02020603050405020304" pitchFamily="18" charset="0"/>
                <a:ea typeface="Times New Roman" panose="02020603050405020304" pitchFamily="18" charset="0"/>
              </a:rPr>
              <a:t>самый прекрасный </a:t>
            </a:r>
            <a:r>
              <a:rPr lang="ru-RU" u="sng" dirty="0" smtClean="0">
                <a:effectLst/>
                <a:latin typeface="Times New Roman" panose="02020603050405020304" pitchFamily="18" charset="0"/>
                <a:ea typeface="Times New Roman" panose="02020603050405020304" pitchFamily="18" charset="0"/>
              </a:rPr>
              <a:t>цветок</a:t>
            </a:r>
            <a:r>
              <a:rPr lang="ru-RU" dirty="0" smtClean="0">
                <a:effectLst/>
                <a:latin typeface="Times New Roman" panose="02020603050405020304" pitchFamily="18" charset="0"/>
                <a:ea typeface="Times New Roman" panose="02020603050405020304" pitchFamily="18" charset="0"/>
              </a:rPr>
              <a:t>.</a:t>
            </a:r>
            <a:endParaRPr lang="ru-RU" dirty="0"/>
          </a:p>
        </p:txBody>
      </p:sp>
    </p:spTree>
    <p:extLst>
      <p:ext uri="{BB962C8B-B14F-4D97-AF65-F5344CB8AC3E}">
        <p14:creationId xmlns:p14="http://schemas.microsoft.com/office/powerpoint/2010/main" val="2609071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3117" y="-84406"/>
            <a:ext cx="10515600" cy="1325563"/>
          </a:xfrm>
        </p:spPr>
        <p: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Ответ:24</a:t>
            </a:r>
            <a:endParaRPr lang="ru-RU" dirty="0">
              <a:solidFill>
                <a:srgbClr val="0070C0"/>
              </a:solidFill>
              <a:latin typeface="Times New Roman" panose="02020603050405020304" pitchFamily="18" charset="0"/>
              <a:cs typeface="Times New Roman" panose="02020603050405020304" pitchFamily="18" charset="0"/>
            </a:endParaRPr>
          </a:p>
        </p:txBody>
      </p:sp>
      <p:pic>
        <p:nvPicPr>
          <p:cNvPr id="9218" name="Picture 2" descr="Картинки по запросу слово о полку игореве природ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1085" y="1026941"/>
            <a:ext cx="7692232" cy="5711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560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dirty="0" smtClean="0">
                <a:solidFill>
                  <a:srgbClr val="00B0F0"/>
                </a:solidFill>
                <a:latin typeface="Times New Roman" panose="02020603050405020304" pitchFamily="18" charset="0"/>
                <a:cs typeface="Times New Roman" panose="02020603050405020304" pitchFamily="18" charset="0"/>
              </a:rPr>
              <a:t>Домашнее задание</a:t>
            </a:r>
            <a:endParaRPr lang="ru-RU" dirty="0">
              <a:solidFill>
                <a:srgbClr val="00B0F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10000"/>
          </a:bodyPr>
          <a:lstStyle/>
          <a:p>
            <a:r>
              <a:rPr lang="ru-RU" sz="4400" dirty="0" smtClean="0"/>
              <a:t>стр.225-227</a:t>
            </a:r>
            <a:r>
              <a:rPr lang="ru-RU" sz="4400" smtClean="0"/>
              <a:t>– </a:t>
            </a:r>
            <a:r>
              <a:rPr lang="ru-RU" sz="4400" smtClean="0"/>
              <a:t>исследуйте, </a:t>
            </a:r>
            <a:r>
              <a:rPr lang="ru-RU" sz="4400" smtClean="0"/>
              <a:t>упр.201 </a:t>
            </a:r>
            <a:r>
              <a:rPr lang="ru-RU" sz="4400" smtClean="0"/>
              <a:t>(ко </a:t>
            </a:r>
            <a:r>
              <a:rPr lang="ru-RU" sz="4400" dirty="0" smtClean="0"/>
              <a:t>всем предложениям постройте вертикальную и горизонтальную схемы, графически объясните </a:t>
            </a:r>
            <a:r>
              <a:rPr lang="ru-RU" sz="4400" smtClean="0"/>
              <a:t>знаки </a:t>
            </a:r>
            <a:r>
              <a:rPr lang="ru-RU" sz="4400" smtClean="0"/>
              <a:t>препинания)</a:t>
            </a:r>
            <a:endParaRPr lang="ru-RU" sz="4400" dirty="0" smtClean="0"/>
          </a:p>
          <a:p>
            <a:endParaRPr lang="ru-RU" sz="4400" dirty="0" smtClean="0"/>
          </a:p>
          <a:p>
            <a:r>
              <a:rPr lang="ru-RU" sz="4400" dirty="0" smtClean="0"/>
              <a:t> Из  текста «Слова о полку Игореве» выпишите два СПП с придаточным сравнения, постройте схемы. </a:t>
            </a:r>
          </a:p>
          <a:p>
            <a:endParaRPr lang="ru-RU" dirty="0"/>
          </a:p>
        </p:txBody>
      </p:sp>
    </p:spTree>
    <p:extLst>
      <p:ext uri="{BB962C8B-B14F-4D97-AF65-F5344CB8AC3E}">
        <p14:creationId xmlns:p14="http://schemas.microsoft.com/office/powerpoint/2010/main" val="4150304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rgbClr val="00B0F0"/>
                </a:solidFill>
                <a:latin typeface="Times New Roman" panose="02020603050405020304" pitchFamily="18" charset="0"/>
                <a:cs typeface="Times New Roman" panose="02020603050405020304" pitchFamily="18" charset="0"/>
              </a:rPr>
              <a:t>Рефлексия</a:t>
            </a:r>
            <a:endParaRPr lang="ru-RU" b="1" dirty="0">
              <a:solidFill>
                <a:srgbClr val="00B0F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594473"/>
            <a:ext cx="10515600" cy="4351338"/>
          </a:xfrm>
        </p:spPr>
        <p:txBody>
          <a:bodyPr/>
          <a:lstStyle/>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Не стыдно не знать – стыдно не учиться</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Учиться без книги- что удить удочку без крючка.</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Ученье свет, а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неученье</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 тьма.</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Без труда не вытащишь и рыбку из пруда.</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Не учась и лаптя не сплетёшь</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a:stretch>
            <a:fillRect/>
          </a:stretch>
        </p:blipFill>
        <p:spPr>
          <a:xfrm>
            <a:off x="8044947" y="3840480"/>
            <a:ext cx="3936037" cy="2813538"/>
          </a:xfrm>
          <a:prstGeom prst="rect">
            <a:avLst/>
          </a:prstGeom>
        </p:spPr>
      </p:pic>
    </p:spTree>
    <p:extLst>
      <p:ext uri="{BB962C8B-B14F-4D97-AF65-F5344CB8AC3E}">
        <p14:creationId xmlns:p14="http://schemas.microsoft.com/office/powerpoint/2010/main" val="376070647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435</Words>
  <Application>Microsoft Office PowerPoint</Application>
  <PresentationFormat>Широкоэкранный</PresentationFormat>
  <Paragraphs>53</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Times New Roman</vt:lpstr>
      <vt:lpstr>Тема Office</vt:lpstr>
      <vt:lpstr>Презентация PowerPoint</vt:lpstr>
      <vt:lpstr>Презентация PowerPoint</vt:lpstr>
      <vt:lpstr> </vt:lpstr>
      <vt:lpstr>«Слово о полку Игореве», как грань алмаза, сияет на небосводе русской поэзии </vt:lpstr>
      <vt:lpstr>«Слово о полку Игореве», как грань алмаза, сияет на небосводе русской поэзии </vt:lpstr>
      <vt:lpstr> </vt:lpstr>
      <vt:lpstr> </vt:lpstr>
      <vt:lpstr>«Слово о полку Игореве», как грань алмаза, сияет на небосводе русской поэзии.   </vt:lpstr>
      <vt:lpstr>СПП с придаточным сравнения</vt:lpstr>
      <vt:lpstr> </vt:lpstr>
      <vt:lpstr>Презентация PowerPoint</vt:lpstr>
      <vt:lpstr>Выберите СПП с придаточным сравнения</vt:lpstr>
      <vt:lpstr>Ответ:24</vt:lpstr>
      <vt:lpstr>Домашнее задание</vt:lpstr>
      <vt:lpstr>Рефлексия</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22</cp:revision>
  <dcterms:created xsi:type="dcterms:W3CDTF">2017-01-11T15:53:09Z</dcterms:created>
  <dcterms:modified xsi:type="dcterms:W3CDTF">2017-01-13T13:51:04Z</dcterms:modified>
</cp:coreProperties>
</file>